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65" r:id="rId5"/>
    <p:sldId id="261" r:id="rId6"/>
    <p:sldId id="262" r:id="rId7"/>
    <p:sldId id="259" r:id="rId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931" autoAdjust="0"/>
  </p:normalViewPr>
  <p:slideViewPr>
    <p:cSldViewPr snapToGrid="0">
      <p:cViewPr varScale="1">
        <p:scale>
          <a:sx n="60" d="100"/>
          <a:sy n="60" d="100"/>
        </p:scale>
        <p:origin x="10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CD6B5CC-EA13-492C-B318-3A55FA99A58D}"/>
    <pc:docChg chg="modSld">
      <pc:chgData name="" userId="" providerId="" clId="Web-{8CD6B5CC-EA13-492C-B318-3A55FA99A58D}" dt="2019-08-15T03:11:51.928" v="42"/>
      <pc:docMkLst>
        <pc:docMk/>
      </pc:docMkLst>
      <pc:sldChg chg="modSp modNotes">
        <pc:chgData name="" userId="" providerId="" clId="Web-{8CD6B5CC-EA13-492C-B318-3A55FA99A58D}" dt="2019-08-15T03:07:28.848" v="12" actId="1076"/>
        <pc:sldMkLst>
          <pc:docMk/>
          <pc:sldMk cId="3787924910" sldId="258"/>
        </pc:sldMkLst>
        <pc:picChg chg="mod">
          <ac:chgData name="" userId="" providerId="" clId="Web-{8CD6B5CC-EA13-492C-B318-3A55FA99A58D}" dt="2019-08-15T03:07:28.848" v="12" actId="1076"/>
          <ac:picMkLst>
            <pc:docMk/>
            <pc:sldMk cId="3787924910" sldId="258"/>
            <ac:picMk id="5" creationId="{83821934-ACFC-4C67-80CB-3A736F3D85AF}"/>
          </ac:picMkLst>
        </pc:picChg>
      </pc:sldChg>
      <pc:sldChg chg="modNotes">
        <pc:chgData name="" userId="" providerId="" clId="Web-{8CD6B5CC-EA13-492C-B318-3A55FA99A58D}" dt="2019-08-15T03:11:51.928" v="42"/>
        <pc:sldMkLst>
          <pc:docMk/>
          <pc:sldMk cId="2175948847" sldId="266"/>
        </pc:sldMkLst>
      </pc:sldChg>
    </pc:docChg>
  </pc:docChgLst>
  <pc:docChgLst>
    <pc:chgData clId="Web-{130D07DB-592D-43C0-AD8E-1C52A5501C5B}"/>
    <pc:docChg chg="modSld">
      <pc:chgData name="" userId="" providerId="" clId="Web-{130D07DB-592D-43C0-AD8E-1C52A5501C5B}" dt="2019-08-14T23:35:56.446" v="123"/>
      <pc:docMkLst>
        <pc:docMk/>
      </pc:docMkLst>
      <pc:sldChg chg="modNotes">
        <pc:chgData name="" userId="" providerId="" clId="Web-{130D07DB-592D-43C0-AD8E-1C52A5501C5B}" dt="2019-08-14T23:34:16.379" v="70"/>
        <pc:sldMkLst>
          <pc:docMk/>
          <pc:sldMk cId="2893404325" sldId="256"/>
        </pc:sldMkLst>
      </pc:sldChg>
      <pc:sldChg chg="modNotes">
        <pc:chgData name="" userId="" providerId="" clId="Web-{130D07DB-592D-43C0-AD8E-1C52A5501C5B}" dt="2019-08-14T23:35:44.962" v="117"/>
        <pc:sldMkLst>
          <pc:docMk/>
          <pc:sldMk cId="874655271" sldId="257"/>
        </pc:sldMkLst>
      </pc:sldChg>
      <pc:sldChg chg="modNotes">
        <pc:chgData name="" userId="" providerId="" clId="Web-{130D07DB-592D-43C0-AD8E-1C52A5501C5B}" dt="2019-08-14T23:35:56.446" v="123"/>
        <pc:sldMkLst>
          <pc:docMk/>
          <pc:sldMk cId="378792491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6DA898F-3660-4E12-8D76-92FF844425E8}" type="datetimeFigureOut">
              <a:rPr lang="en-US"/>
              <a:t>5/17/2021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26F8836-5E4E-4B11-85AF-3A74C09F5C9F}" type="slidenum">
              <a:rPr lang="en-US"/>
              <a:t>‹#›</a:t>
            </a:fld>
            <a:endParaRPr lang="en-US"/>
          </a:p>
        </p:txBody>
      </p:sp>
    </p:spTree>
    <p:extLst>
      <p:ext uri="{BB962C8B-B14F-4D97-AF65-F5344CB8AC3E}">
        <p14:creationId xmlns:p14="http://schemas.microsoft.com/office/powerpoint/2010/main" val="233966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Working on Wellness Environments Program is largely rooted in making PSE or policy, systems, and environmental changes in these communities in order to create an environment where the food system can be changed or adapted to make fresh foods accessible and to make physical activity a part of everyday life and make it more accessible. I will be defining what </a:t>
            </a:r>
            <a:r>
              <a:rPr lang="en-US" dirty="0" err="1">
                <a:cs typeface="Calibri"/>
              </a:rPr>
              <a:t>pse</a:t>
            </a:r>
            <a:r>
              <a:rPr lang="en-US" dirty="0">
                <a:cs typeface="Calibri"/>
              </a:rPr>
              <a:t> changes are. </a:t>
            </a:r>
          </a:p>
        </p:txBody>
      </p:sp>
      <p:sp>
        <p:nvSpPr>
          <p:cNvPr id="4" name="Slide Number Placeholder 3"/>
          <p:cNvSpPr>
            <a:spLocks noGrp="1"/>
          </p:cNvSpPr>
          <p:nvPr>
            <p:ph type="sldNum" sz="quarter" idx="5"/>
          </p:nvPr>
        </p:nvSpPr>
        <p:spPr/>
        <p:txBody>
          <a:bodyPr/>
          <a:lstStyle/>
          <a:p>
            <a:fld id="{726F8836-5E4E-4B11-85AF-3A74C09F5C9F}" type="slidenum">
              <a:rPr lang="en-US"/>
              <a:t>1</a:t>
            </a:fld>
            <a:endParaRPr lang="en-US"/>
          </a:p>
        </p:txBody>
      </p:sp>
    </p:spTree>
    <p:extLst>
      <p:ext uri="{BB962C8B-B14F-4D97-AF65-F5344CB8AC3E}">
        <p14:creationId xmlns:p14="http://schemas.microsoft.com/office/powerpoint/2010/main" val="369295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It’s a different way to think about how to make healthy changes in a community. Many health programs focus on individual behavioral change. But making healthy changes isn’t always about individual choices but changing a community as a whole.</a:t>
            </a:r>
          </a:p>
        </p:txBody>
      </p:sp>
      <p:sp>
        <p:nvSpPr>
          <p:cNvPr id="4" name="Slide Number Placeholder 3"/>
          <p:cNvSpPr>
            <a:spLocks noGrp="1"/>
          </p:cNvSpPr>
          <p:nvPr>
            <p:ph type="sldNum" sz="quarter" idx="5"/>
          </p:nvPr>
        </p:nvSpPr>
        <p:spPr/>
        <p:txBody>
          <a:bodyPr/>
          <a:lstStyle/>
          <a:p>
            <a:fld id="{726F8836-5E4E-4B11-85AF-3A74C09F5C9F}" type="slidenum">
              <a:rPr lang="en-US"/>
              <a:t>2</a:t>
            </a:fld>
            <a:endParaRPr lang="en-US"/>
          </a:p>
        </p:txBody>
      </p:sp>
    </p:spTree>
    <p:extLst>
      <p:ext uri="{BB962C8B-B14F-4D97-AF65-F5344CB8AC3E}">
        <p14:creationId xmlns:p14="http://schemas.microsoft.com/office/powerpoint/2010/main" val="267196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we have an example of the PSE Development Framework.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26F8836-5E4E-4B11-85AF-3A74C09F5C9F}" type="slidenum">
              <a:rPr lang="en-US"/>
              <a:t>3</a:t>
            </a:fld>
            <a:endParaRPr lang="en-US"/>
          </a:p>
        </p:txBody>
      </p:sp>
    </p:spTree>
    <p:extLst>
      <p:ext uri="{BB962C8B-B14F-4D97-AF65-F5344CB8AC3E}">
        <p14:creationId xmlns:p14="http://schemas.microsoft.com/office/powerpoint/2010/main" val="85059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5/17/2021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hyperlink" Target="http://plan4health.us/policy-systems-and-environmental-change-strategies/" TargetMode="External"/><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hyperlink" Target="https://smhs.gwu.edu/cancercontroltap/sites/cancercontroltap/files/PSE_Resource_Guide_FINAL_05.15.1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mhs.gwu.edu/cancercontroltap/sites/cancercontroltap/files/PSE_Resource_Guide_FINAL_05.15.15.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healthtrust.org/wp-content/uploads/2013/11/2012-12-28-Policy_Systems_and_Environmental_Change.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eatbettermovemore.org/sa/policies/search_results.php?s_Search=nutrition"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Group 11">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13" name="Rectangle 12">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F39B891-6074-416E-A858-E3B14EA4F428}"/>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en-US" sz="6000">
                <a:solidFill>
                  <a:schemeClr val="tx2"/>
                </a:solidFill>
              </a:rPr>
              <a:t>Policy, Systems, &amp; environmental changes</a:t>
            </a:r>
          </a:p>
        </p:txBody>
      </p:sp>
      <p:cxnSp>
        <p:nvCxnSpPr>
          <p:cNvPr id="16" name="Straight Connector 15">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pic>
        <p:nvPicPr>
          <p:cNvPr id="5" name="Picture 4" descr="A close up of a logo&#10;&#10;Description automatically generated">
            <a:extLst>
              <a:ext uri="{FF2B5EF4-FFF2-40B4-BE49-F238E27FC236}">
                <a16:creationId xmlns:a16="http://schemas.microsoft.com/office/drawing/2014/main" id="{9CE45BE0-401B-4408-82AC-668302E61DDB}"/>
              </a:ext>
            </a:extLst>
          </p:cNvPr>
          <p:cNvPicPr>
            <a:picLocks noChangeAspect="1"/>
          </p:cNvPicPr>
          <p:nvPr/>
        </p:nvPicPr>
        <p:blipFill>
          <a:blip r:embed="rId4"/>
          <a:stretch>
            <a:fillRect/>
          </a:stretch>
        </p:blipFill>
        <p:spPr>
          <a:xfrm>
            <a:off x="9580125" y="4702762"/>
            <a:ext cx="728144" cy="339315"/>
          </a:xfrm>
          <a:prstGeom prst="rect">
            <a:avLst/>
          </a:prstGeom>
        </p:spPr>
      </p:pic>
      <p:pic>
        <p:nvPicPr>
          <p:cNvPr id="7" name="Picture 6" descr="A drawing of a face&#10;&#10;Description automatically generated">
            <a:extLst>
              <a:ext uri="{FF2B5EF4-FFF2-40B4-BE49-F238E27FC236}">
                <a16:creationId xmlns:a16="http://schemas.microsoft.com/office/drawing/2014/main" id="{1EB4F8E9-A4A0-4EAD-B4C6-00B8CAD23E28}"/>
              </a:ext>
            </a:extLst>
          </p:cNvPr>
          <p:cNvPicPr>
            <a:picLocks noChangeAspect="1"/>
          </p:cNvPicPr>
          <p:nvPr/>
        </p:nvPicPr>
        <p:blipFill>
          <a:blip r:embed="rId5"/>
          <a:stretch>
            <a:fillRect/>
          </a:stretch>
        </p:blipFill>
        <p:spPr>
          <a:xfrm>
            <a:off x="5428443" y="4222812"/>
            <a:ext cx="1491647" cy="692295"/>
          </a:xfrm>
          <a:prstGeom prst="rect">
            <a:avLst/>
          </a:prstGeom>
        </p:spPr>
      </p:pic>
    </p:spTree>
    <p:extLst>
      <p:ext uri="{BB962C8B-B14F-4D97-AF65-F5344CB8AC3E}">
        <p14:creationId xmlns:p14="http://schemas.microsoft.com/office/powerpoint/2010/main" val="289340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E9C237D-8598-476C-BD78-25277435C4F6}"/>
              </a:ext>
            </a:extLst>
          </p:cNvPr>
          <p:cNvSpPr>
            <a:spLocks noGrp="1"/>
          </p:cNvSpPr>
          <p:nvPr>
            <p:ph type="title"/>
          </p:nvPr>
        </p:nvSpPr>
        <p:spPr>
          <a:xfrm>
            <a:off x="1453896" y="786423"/>
            <a:ext cx="4176511" cy="1049235"/>
          </a:xfrm>
        </p:spPr>
        <p:txBody>
          <a:bodyPr>
            <a:normAutofit/>
          </a:bodyPr>
          <a:lstStyle/>
          <a:p>
            <a:r>
              <a:rPr lang="en-US" dirty="0"/>
              <a:t>What is </a:t>
            </a:r>
            <a:r>
              <a:rPr lang="en-US" dirty="0" err="1"/>
              <a:t>pse</a:t>
            </a:r>
            <a:r>
              <a:rPr lang="en-US" dirty="0"/>
              <a:t>?</a:t>
            </a:r>
          </a:p>
        </p:txBody>
      </p:sp>
      <p:sp>
        <p:nvSpPr>
          <p:cNvPr id="61" name="Rectangle 6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63" name="Picture 6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5" name="Straight Connector 6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E80120A-2FEE-47A5-9DB2-79EE0715FE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80" y="2985804"/>
            <a:ext cx="1484173" cy="1113129"/>
          </a:xfrm>
          <a:prstGeom prst="rect">
            <a:avLst/>
          </a:prstGeom>
        </p:spPr>
      </p:pic>
      <p:pic>
        <p:nvPicPr>
          <p:cNvPr id="12" name="Picture 11">
            <a:extLst>
              <a:ext uri="{FF2B5EF4-FFF2-40B4-BE49-F238E27FC236}">
                <a16:creationId xmlns:a16="http://schemas.microsoft.com/office/drawing/2014/main" id="{EB4039DB-2E1A-4715-8819-E9B5D45BD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6293" y="2389004"/>
            <a:ext cx="1309342" cy="111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1215E7C4-741F-4109-BD84-5635CE1B7F5F}"/>
              </a:ext>
            </a:extLst>
          </p:cNvPr>
          <p:cNvPicPr>
            <a:picLocks noChangeAspect="1"/>
          </p:cNvPicPr>
          <p:nvPr/>
        </p:nvPicPr>
        <p:blipFill>
          <a:blip r:embed="rId6"/>
          <a:stretch>
            <a:fillRect/>
          </a:stretch>
        </p:blipFill>
        <p:spPr>
          <a:xfrm>
            <a:off x="2637085" y="3502133"/>
            <a:ext cx="2309156" cy="1442334"/>
          </a:xfrm>
          <a:prstGeom prst="rect">
            <a:avLst/>
          </a:prstGeom>
        </p:spPr>
      </p:pic>
      <p:pic>
        <p:nvPicPr>
          <p:cNvPr id="14" name="Picture 13">
            <a:extLst>
              <a:ext uri="{FF2B5EF4-FFF2-40B4-BE49-F238E27FC236}">
                <a16:creationId xmlns:a16="http://schemas.microsoft.com/office/drawing/2014/main" id="{E9B3C253-F2D6-4CB4-9457-96049BFAD2AD}"/>
              </a:ext>
            </a:extLst>
          </p:cNvPr>
          <p:cNvPicPr>
            <a:picLocks noChangeAspect="1"/>
          </p:cNvPicPr>
          <p:nvPr/>
        </p:nvPicPr>
        <p:blipFill>
          <a:blip r:embed="rId7"/>
          <a:stretch>
            <a:fillRect/>
          </a:stretch>
        </p:blipFill>
        <p:spPr>
          <a:xfrm>
            <a:off x="1387002" y="2035494"/>
            <a:ext cx="1558427" cy="889497"/>
          </a:xfrm>
          <a:prstGeom prst="rect">
            <a:avLst/>
          </a:prstGeom>
        </p:spPr>
      </p:pic>
      <p:sp>
        <p:nvSpPr>
          <p:cNvPr id="3" name="TextBox 2">
            <a:extLst>
              <a:ext uri="{FF2B5EF4-FFF2-40B4-BE49-F238E27FC236}">
                <a16:creationId xmlns:a16="http://schemas.microsoft.com/office/drawing/2014/main" id="{70D4AD15-9DE8-47AE-B46C-A6A4AC4C2BFC}"/>
              </a:ext>
            </a:extLst>
          </p:cNvPr>
          <p:cNvSpPr txBox="1"/>
          <p:nvPr/>
        </p:nvSpPr>
        <p:spPr>
          <a:xfrm>
            <a:off x="6095849" y="5478011"/>
            <a:ext cx="5908990" cy="553998"/>
          </a:xfrm>
          <a:prstGeom prst="rect">
            <a:avLst/>
          </a:prstGeom>
          <a:noFill/>
        </p:spPr>
        <p:txBody>
          <a:bodyPr wrap="none" rtlCol="0">
            <a:spAutoFit/>
          </a:bodyPr>
          <a:lstStyle/>
          <a:p>
            <a:pPr lvl="0">
              <a:lnSpc>
                <a:spcPct val="100000"/>
              </a:lnSpc>
            </a:pPr>
            <a:r>
              <a:rPr lang="en-US" sz="1000" dirty="0"/>
              <a:t>Source: </a:t>
            </a:r>
            <a:r>
              <a:rPr lang="en-US" sz="1000" dirty="0">
                <a:hlinkClick r:id="rId8"/>
              </a:rPr>
              <a:t>http://plan4health.us/policy-systems-and-environmental-change-strategies/</a:t>
            </a:r>
            <a:endParaRPr lang="en-US" sz="1000" dirty="0"/>
          </a:p>
          <a:p>
            <a:pPr lvl="0">
              <a:lnSpc>
                <a:spcPct val="100000"/>
              </a:lnSpc>
            </a:pPr>
            <a:r>
              <a:rPr lang="en-US" sz="1000" dirty="0">
                <a:hlinkClick r:id="rId9"/>
              </a:rPr>
              <a:t>https://smhs.gwu.edu/cancercontroltap/sites/cancercontroltap/files/PSE_Resource_Guide_FINAL_05.15.15.pdf</a:t>
            </a:r>
            <a:endParaRPr lang="en-US" sz="1000" dirty="0"/>
          </a:p>
          <a:p>
            <a:endParaRPr lang="en-US" sz="1000" dirty="0"/>
          </a:p>
        </p:txBody>
      </p:sp>
      <p:sp>
        <p:nvSpPr>
          <p:cNvPr id="7" name="Rectangle: Rounded Corners 6">
            <a:extLst>
              <a:ext uri="{FF2B5EF4-FFF2-40B4-BE49-F238E27FC236}">
                <a16:creationId xmlns:a16="http://schemas.microsoft.com/office/drawing/2014/main" id="{73A346F1-686D-4D99-AA9A-37FAE125FCA9}"/>
              </a:ext>
            </a:extLst>
          </p:cNvPr>
          <p:cNvSpPr/>
          <p:nvPr/>
        </p:nvSpPr>
        <p:spPr>
          <a:xfrm>
            <a:off x="5630407" y="899353"/>
            <a:ext cx="6188637" cy="3405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Light Bulb and Gear">
            <a:extLst>
              <a:ext uri="{FF2B5EF4-FFF2-40B4-BE49-F238E27FC236}">
                <a16:creationId xmlns:a16="http://schemas.microsoft.com/office/drawing/2014/main" id="{C24E186A-7DC7-4684-A4AE-4FBA1BEA6962}"/>
              </a:ext>
            </a:extLst>
          </p:cNvPr>
          <p:cNvSpPr/>
          <p:nvPr/>
        </p:nvSpPr>
        <p:spPr>
          <a:xfrm>
            <a:off x="4131943" y="1926363"/>
            <a:ext cx="1356515" cy="139195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4" name="Rectangle 3">
            <a:extLst>
              <a:ext uri="{FF2B5EF4-FFF2-40B4-BE49-F238E27FC236}">
                <a16:creationId xmlns:a16="http://schemas.microsoft.com/office/drawing/2014/main" id="{0CC3209E-3D97-4010-83FC-28C91983662A}"/>
              </a:ext>
            </a:extLst>
          </p:cNvPr>
          <p:cNvSpPr/>
          <p:nvPr/>
        </p:nvSpPr>
        <p:spPr>
          <a:xfrm>
            <a:off x="5723044" y="1089115"/>
            <a:ext cx="6096000" cy="3046988"/>
          </a:xfrm>
          <a:prstGeom prst="rect">
            <a:avLst/>
          </a:prstGeom>
        </p:spPr>
        <p:txBody>
          <a:bodyPr>
            <a:spAutoFit/>
          </a:bodyPr>
          <a:lstStyle/>
          <a:p>
            <a:pPr lvl="0">
              <a:lnSpc>
                <a:spcPct val="100000"/>
              </a:lnSpc>
            </a:pPr>
            <a:r>
              <a:rPr lang="en-US" sz="2400" dirty="0"/>
              <a:t>“Policy, Systems, and Environmental change is a way of modifying the environment to make healthy choices practical and available to all community members. Successful PSE strategies are evidence-based and multi-sector collaborations. By changing laws and shaping physical landscapes, a big impact can be made with little time and resources. </a:t>
            </a:r>
          </a:p>
        </p:txBody>
      </p:sp>
    </p:spTree>
    <p:extLst>
      <p:ext uri="{BB962C8B-B14F-4D97-AF65-F5344CB8AC3E}">
        <p14:creationId xmlns:p14="http://schemas.microsoft.com/office/powerpoint/2010/main" val="87465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1F2856-B423-46EA-9447-00DF46985FCC}"/>
              </a:ext>
            </a:extLst>
          </p:cNvPr>
          <p:cNvSpPr txBox="1"/>
          <p:nvPr/>
        </p:nvSpPr>
        <p:spPr>
          <a:xfrm>
            <a:off x="236222" y="6375435"/>
            <a:ext cx="11719555" cy="307777"/>
          </a:xfrm>
          <a:prstGeom prst="rect">
            <a:avLst/>
          </a:prstGeom>
          <a:noFill/>
        </p:spPr>
        <p:txBody>
          <a:bodyPr wrap="none" rtlCol="0">
            <a:spAutoFit/>
          </a:bodyPr>
          <a:lstStyle/>
          <a:p>
            <a:r>
              <a:rPr lang="en-US" sz="1400" dirty="0"/>
              <a:t>Source: https://www.nyspha.org/Resources/Documents/2013%20APHA%20Affiliate%20Mtg/Policy%20Framework%20and%20Tools/PSE_Framework_Dec12.pdf</a:t>
            </a:r>
          </a:p>
        </p:txBody>
      </p:sp>
      <p:pic>
        <p:nvPicPr>
          <p:cNvPr id="5" name="Picture 4">
            <a:extLst>
              <a:ext uri="{FF2B5EF4-FFF2-40B4-BE49-F238E27FC236}">
                <a16:creationId xmlns:a16="http://schemas.microsoft.com/office/drawing/2014/main" id="{83821934-ACFC-4C67-80CB-3A736F3D85AF}"/>
              </a:ext>
            </a:extLst>
          </p:cNvPr>
          <p:cNvPicPr>
            <a:picLocks noChangeAspect="1"/>
          </p:cNvPicPr>
          <p:nvPr/>
        </p:nvPicPr>
        <p:blipFill>
          <a:blip r:embed="rId3"/>
          <a:stretch>
            <a:fillRect/>
          </a:stretch>
        </p:blipFill>
        <p:spPr>
          <a:xfrm>
            <a:off x="1074361" y="100127"/>
            <a:ext cx="10180766" cy="6659233"/>
          </a:xfrm>
          <a:prstGeom prst="rect">
            <a:avLst/>
          </a:prstGeom>
        </p:spPr>
      </p:pic>
    </p:spTree>
    <p:extLst>
      <p:ext uri="{BB962C8B-B14F-4D97-AF65-F5344CB8AC3E}">
        <p14:creationId xmlns:p14="http://schemas.microsoft.com/office/powerpoint/2010/main" val="378792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5B63-1616-4249-9D0C-589FBB34641B}"/>
              </a:ext>
            </a:extLst>
          </p:cNvPr>
          <p:cNvSpPr>
            <a:spLocks noGrp="1"/>
          </p:cNvSpPr>
          <p:nvPr>
            <p:ph type="title"/>
          </p:nvPr>
        </p:nvSpPr>
        <p:spPr/>
        <p:txBody>
          <a:bodyPr/>
          <a:lstStyle/>
          <a:p>
            <a:r>
              <a:rPr lang="en-US" dirty="0"/>
              <a:t>What are the advantages of using </a:t>
            </a:r>
            <a:r>
              <a:rPr lang="en-US" dirty="0" err="1"/>
              <a:t>pse</a:t>
            </a:r>
            <a:r>
              <a:rPr lang="en-US" dirty="0"/>
              <a:t>?</a:t>
            </a:r>
          </a:p>
        </p:txBody>
      </p:sp>
      <p:sp>
        <p:nvSpPr>
          <p:cNvPr id="3" name="Content Placeholder 2">
            <a:extLst>
              <a:ext uri="{FF2B5EF4-FFF2-40B4-BE49-F238E27FC236}">
                <a16:creationId xmlns:a16="http://schemas.microsoft.com/office/drawing/2014/main" id="{CB61B1BD-25FD-45BE-A061-462AC6479607}"/>
              </a:ext>
            </a:extLst>
          </p:cNvPr>
          <p:cNvSpPr>
            <a:spLocks noGrp="1"/>
          </p:cNvSpPr>
          <p:nvPr>
            <p:ph idx="1"/>
          </p:nvPr>
        </p:nvSpPr>
        <p:spPr/>
        <p:txBody>
          <a:bodyPr>
            <a:normAutofit fontScale="92500" lnSpcReduction="20000"/>
          </a:bodyPr>
          <a:lstStyle/>
          <a:p>
            <a:r>
              <a:rPr lang="en-US" dirty="0"/>
              <a:t>PSE approach has an impact on population health</a:t>
            </a:r>
          </a:p>
          <a:p>
            <a:r>
              <a:rPr lang="en-US" dirty="0"/>
              <a:t>Long-term approach that’s designed to make sustained improvement</a:t>
            </a:r>
          </a:p>
          <a:p>
            <a:r>
              <a:rPr lang="en-US" dirty="0"/>
              <a:t>Community engagement is essential to PSE success</a:t>
            </a:r>
          </a:p>
          <a:p>
            <a:pPr lvl="1"/>
            <a:r>
              <a:rPr lang="en-US" dirty="0"/>
              <a:t>Engagement empowers communities to take part and advocate for their own health</a:t>
            </a:r>
          </a:p>
          <a:p>
            <a:r>
              <a:rPr lang="en-US" dirty="0"/>
              <a:t>Systematic changes that occur at multiple levels in a community support more consistent long-term health improvements</a:t>
            </a:r>
          </a:p>
          <a:p>
            <a:r>
              <a:rPr lang="en-US" dirty="0"/>
              <a:t>Community Engagement also helps to identify community leaders who can offer a hand in overcoming cultural and social barriers to successful PSE Implementation</a:t>
            </a:r>
          </a:p>
          <a:p>
            <a:r>
              <a:rPr lang="en-US" dirty="0"/>
              <a:t>PSE is evidenced-based, decision making</a:t>
            </a:r>
          </a:p>
          <a:p>
            <a:endParaRPr lang="en-US" dirty="0"/>
          </a:p>
        </p:txBody>
      </p:sp>
      <p:sp>
        <p:nvSpPr>
          <p:cNvPr id="4" name="TextBox 3">
            <a:extLst>
              <a:ext uri="{FF2B5EF4-FFF2-40B4-BE49-F238E27FC236}">
                <a16:creationId xmlns:a16="http://schemas.microsoft.com/office/drawing/2014/main" id="{19545FFB-38AE-475D-B3DF-3CC1CE2F4BA7}"/>
              </a:ext>
            </a:extLst>
          </p:cNvPr>
          <p:cNvSpPr txBox="1"/>
          <p:nvPr/>
        </p:nvSpPr>
        <p:spPr>
          <a:xfrm>
            <a:off x="394283" y="5684149"/>
            <a:ext cx="11168763" cy="369332"/>
          </a:xfrm>
          <a:prstGeom prst="rect">
            <a:avLst/>
          </a:prstGeom>
          <a:noFill/>
        </p:spPr>
        <p:txBody>
          <a:bodyPr wrap="none" rtlCol="0">
            <a:spAutoFit/>
          </a:bodyPr>
          <a:lstStyle/>
          <a:p>
            <a:r>
              <a:rPr lang="en-US" dirty="0"/>
              <a:t>Source: </a:t>
            </a:r>
            <a:r>
              <a:rPr lang="en-US" dirty="0">
                <a:hlinkClick r:id="rId2"/>
              </a:rPr>
              <a:t>https://smhs.gwu.edu/cancercontroltap/sites/cancercontroltap/files/PSE_Resource_Guide_FINAL_05.15.15.pdf</a:t>
            </a:r>
            <a:endParaRPr lang="en-US" dirty="0"/>
          </a:p>
        </p:txBody>
      </p:sp>
    </p:spTree>
    <p:extLst>
      <p:ext uri="{BB962C8B-B14F-4D97-AF65-F5344CB8AC3E}">
        <p14:creationId xmlns:p14="http://schemas.microsoft.com/office/powerpoint/2010/main" val="197658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CDC3-3282-4666-AEFE-E75A60481427}"/>
              </a:ext>
            </a:extLst>
          </p:cNvPr>
          <p:cNvSpPr>
            <a:spLocks noGrp="1"/>
          </p:cNvSpPr>
          <p:nvPr>
            <p:ph type="title"/>
          </p:nvPr>
        </p:nvSpPr>
        <p:spPr/>
        <p:txBody>
          <a:bodyPr/>
          <a:lstStyle/>
          <a:p>
            <a:r>
              <a:rPr lang="en-US" dirty="0"/>
              <a:t>Event/program vs. </a:t>
            </a:r>
            <a:r>
              <a:rPr lang="en-US" dirty="0" err="1"/>
              <a:t>pse</a:t>
            </a:r>
            <a:r>
              <a:rPr lang="en-US" dirty="0"/>
              <a:t> change</a:t>
            </a:r>
          </a:p>
        </p:txBody>
      </p:sp>
      <p:sp>
        <p:nvSpPr>
          <p:cNvPr id="3" name="Content Placeholder 2">
            <a:extLst>
              <a:ext uri="{FF2B5EF4-FFF2-40B4-BE49-F238E27FC236}">
                <a16:creationId xmlns:a16="http://schemas.microsoft.com/office/drawing/2014/main" id="{9B42BB98-C3C0-46ED-8208-8D2EF905452A}"/>
              </a:ext>
            </a:extLst>
          </p:cNvPr>
          <p:cNvSpPr>
            <a:spLocks noGrp="1"/>
          </p:cNvSpPr>
          <p:nvPr>
            <p:ph sz="half" idx="1"/>
          </p:nvPr>
        </p:nvSpPr>
        <p:spPr/>
        <p:txBody>
          <a:bodyPr/>
          <a:lstStyle/>
          <a:p>
            <a:r>
              <a:rPr lang="en-US" dirty="0"/>
              <a:t>Event/Program</a:t>
            </a:r>
          </a:p>
          <a:p>
            <a:pPr lvl="1"/>
            <a:r>
              <a:rPr lang="en-US" dirty="0"/>
              <a:t>One time</a:t>
            </a:r>
          </a:p>
          <a:p>
            <a:pPr lvl="1"/>
            <a:r>
              <a:rPr lang="en-US" dirty="0"/>
              <a:t>Additive: often results in only short-term behavior change</a:t>
            </a:r>
          </a:p>
          <a:p>
            <a:pPr lvl="1"/>
            <a:r>
              <a:rPr lang="en-US" dirty="0"/>
              <a:t>Individual level</a:t>
            </a:r>
          </a:p>
          <a:p>
            <a:pPr lvl="1"/>
            <a:r>
              <a:rPr lang="en-US" dirty="0"/>
              <a:t>Not part of ongoing plan</a:t>
            </a:r>
          </a:p>
          <a:p>
            <a:pPr lvl="1"/>
            <a:r>
              <a:rPr lang="en-US" dirty="0"/>
              <a:t>Short term</a:t>
            </a:r>
          </a:p>
          <a:p>
            <a:pPr lvl="1"/>
            <a:r>
              <a:rPr lang="en-US" dirty="0"/>
              <a:t>Non-sustaining</a:t>
            </a:r>
          </a:p>
        </p:txBody>
      </p:sp>
      <p:sp>
        <p:nvSpPr>
          <p:cNvPr id="4" name="Content Placeholder 3">
            <a:extLst>
              <a:ext uri="{FF2B5EF4-FFF2-40B4-BE49-F238E27FC236}">
                <a16:creationId xmlns:a16="http://schemas.microsoft.com/office/drawing/2014/main" id="{F27F6AB8-1E3B-4688-80F7-79A37AEBCB35}"/>
              </a:ext>
            </a:extLst>
          </p:cNvPr>
          <p:cNvSpPr>
            <a:spLocks noGrp="1"/>
          </p:cNvSpPr>
          <p:nvPr>
            <p:ph sz="half" idx="2"/>
          </p:nvPr>
        </p:nvSpPr>
        <p:spPr/>
        <p:txBody>
          <a:bodyPr/>
          <a:lstStyle/>
          <a:p>
            <a:r>
              <a:rPr lang="en-US" dirty="0"/>
              <a:t>Characteristics of PSE Change</a:t>
            </a:r>
          </a:p>
          <a:p>
            <a:pPr lvl="1"/>
            <a:r>
              <a:rPr lang="en-US" dirty="0"/>
              <a:t>Ongoing</a:t>
            </a:r>
          </a:p>
          <a:p>
            <a:pPr lvl="1"/>
            <a:r>
              <a:rPr lang="en-US" dirty="0"/>
              <a:t>Foundational: often produces behavior change over time</a:t>
            </a:r>
          </a:p>
          <a:p>
            <a:pPr lvl="1"/>
            <a:r>
              <a:rPr lang="en-US" dirty="0"/>
              <a:t>Community/Population level</a:t>
            </a:r>
          </a:p>
          <a:p>
            <a:pPr lvl="1"/>
            <a:r>
              <a:rPr lang="en-US" dirty="0"/>
              <a:t>Part of an ongoing plan</a:t>
            </a:r>
          </a:p>
          <a:p>
            <a:pPr lvl="1"/>
            <a:r>
              <a:rPr lang="en-US" dirty="0"/>
              <a:t>Long term</a:t>
            </a:r>
          </a:p>
          <a:p>
            <a:pPr lvl="1"/>
            <a:r>
              <a:rPr lang="en-US" dirty="0"/>
              <a:t>Sustaining</a:t>
            </a:r>
          </a:p>
        </p:txBody>
      </p:sp>
      <p:sp>
        <p:nvSpPr>
          <p:cNvPr id="6" name="TextBox 5">
            <a:extLst>
              <a:ext uri="{FF2B5EF4-FFF2-40B4-BE49-F238E27FC236}">
                <a16:creationId xmlns:a16="http://schemas.microsoft.com/office/drawing/2014/main" id="{49700507-2BE6-4D5D-B069-A4A88B956B5E}"/>
              </a:ext>
            </a:extLst>
          </p:cNvPr>
          <p:cNvSpPr txBox="1"/>
          <p:nvPr/>
        </p:nvSpPr>
        <p:spPr>
          <a:xfrm>
            <a:off x="604007" y="5738070"/>
            <a:ext cx="11335988" cy="369332"/>
          </a:xfrm>
          <a:prstGeom prst="rect">
            <a:avLst/>
          </a:prstGeom>
          <a:noFill/>
        </p:spPr>
        <p:txBody>
          <a:bodyPr wrap="none" rtlCol="0">
            <a:spAutoFit/>
          </a:bodyPr>
          <a:lstStyle/>
          <a:p>
            <a:r>
              <a:rPr lang="en-US" dirty="0"/>
              <a:t>Source: </a:t>
            </a:r>
            <a:r>
              <a:rPr lang="en-US" dirty="0">
                <a:hlinkClick r:id="rId2"/>
              </a:rPr>
              <a:t>http://healthtrust.org/wp-content/uploads/2013/11/2012-12-28-Policy_Systems_and_Environmental_Change.pdf</a:t>
            </a:r>
            <a:endParaRPr lang="en-US" dirty="0"/>
          </a:p>
        </p:txBody>
      </p:sp>
    </p:spTree>
    <p:extLst>
      <p:ext uri="{BB962C8B-B14F-4D97-AF65-F5344CB8AC3E}">
        <p14:creationId xmlns:p14="http://schemas.microsoft.com/office/powerpoint/2010/main" val="351296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14E21-75EC-464E-A778-DD324379D8E4}"/>
              </a:ext>
            </a:extLst>
          </p:cNvPr>
          <p:cNvSpPr>
            <a:spLocks noGrp="1"/>
          </p:cNvSpPr>
          <p:nvPr>
            <p:ph type="title"/>
          </p:nvPr>
        </p:nvSpPr>
        <p:spPr>
          <a:xfrm>
            <a:off x="1434801" y="0"/>
            <a:ext cx="9603275" cy="1049235"/>
          </a:xfrm>
        </p:spPr>
        <p:txBody>
          <a:bodyPr/>
          <a:lstStyle/>
          <a:p>
            <a:r>
              <a:rPr lang="en-US" dirty="0"/>
              <a:t>Examples of </a:t>
            </a:r>
            <a:r>
              <a:rPr lang="en-US" dirty="0" err="1"/>
              <a:t>pse</a:t>
            </a:r>
            <a:r>
              <a:rPr lang="en-US" dirty="0"/>
              <a:t> change in different settings</a:t>
            </a:r>
          </a:p>
        </p:txBody>
      </p:sp>
      <p:graphicFrame>
        <p:nvGraphicFramePr>
          <p:cNvPr id="3" name="Table 2">
            <a:extLst>
              <a:ext uri="{FF2B5EF4-FFF2-40B4-BE49-F238E27FC236}">
                <a16:creationId xmlns:a16="http://schemas.microsoft.com/office/drawing/2014/main" id="{60A22E59-4605-4EEE-BD64-81DA92E89E57}"/>
              </a:ext>
            </a:extLst>
          </p:cNvPr>
          <p:cNvGraphicFramePr>
            <a:graphicFrameLocks noGrp="1"/>
          </p:cNvGraphicFramePr>
          <p:nvPr>
            <p:extLst>
              <p:ext uri="{D42A27DB-BD31-4B8C-83A1-F6EECF244321}">
                <p14:modId xmlns:p14="http://schemas.microsoft.com/office/powerpoint/2010/main" val="2296095089"/>
              </p:ext>
            </p:extLst>
          </p:nvPr>
        </p:nvGraphicFramePr>
        <p:xfrm>
          <a:off x="110454" y="899649"/>
          <a:ext cx="11971092" cy="5121059"/>
        </p:xfrm>
        <a:graphic>
          <a:graphicData uri="http://schemas.openxmlformats.org/drawingml/2006/table">
            <a:tbl>
              <a:tblPr firstRow="1" bandRow="1">
                <a:tableStyleId>{5C22544A-7EE6-4342-B048-85BDC9FD1C3A}</a:tableStyleId>
              </a:tblPr>
              <a:tblGrid>
                <a:gridCol w="2992773">
                  <a:extLst>
                    <a:ext uri="{9D8B030D-6E8A-4147-A177-3AD203B41FA5}">
                      <a16:colId xmlns:a16="http://schemas.microsoft.com/office/drawing/2014/main" val="726715215"/>
                    </a:ext>
                  </a:extLst>
                </a:gridCol>
                <a:gridCol w="2992773">
                  <a:extLst>
                    <a:ext uri="{9D8B030D-6E8A-4147-A177-3AD203B41FA5}">
                      <a16:colId xmlns:a16="http://schemas.microsoft.com/office/drawing/2014/main" val="4142907225"/>
                    </a:ext>
                  </a:extLst>
                </a:gridCol>
                <a:gridCol w="2992773">
                  <a:extLst>
                    <a:ext uri="{9D8B030D-6E8A-4147-A177-3AD203B41FA5}">
                      <a16:colId xmlns:a16="http://schemas.microsoft.com/office/drawing/2014/main" val="1289662551"/>
                    </a:ext>
                  </a:extLst>
                </a:gridCol>
                <a:gridCol w="2992773">
                  <a:extLst>
                    <a:ext uri="{9D8B030D-6E8A-4147-A177-3AD203B41FA5}">
                      <a16:colId xmlns:a16="http://schemas.microsoft.com/office/drawing/2014/main" val="3314875235"/>
                    </a:ext>
                  </a:extLst>
                </a:gridCol>
              </a:tblGrid>
              <a:tr h="318790">
                <a:tc>
                  <a:txBody>
                    <a:bodyPr/>
                    <a:lstStyle/>
                    <a:p>
                      <a:r>
                        <a:rPr lang="en-US" sz="1400" dirty="0"/>
                        <a:t>Setting</a:t>
                      </a:r>
                    </a:p>
                  </a:txBody>
                  <a:tcPr/>
                </a:tc>
                <a:tc>
                  <a:txBody>
                    <a:bodyPr/>
                    <a:lstStyle/>
                    <a:p>
                      <a:r>
                        <a:rPr lang="en-US" sz="1400" dirty="0"/>
                        <a:t>Policy Change</a:t>
                      </a:r>
                    </a:p>
                  </a:txBody>
                  <a:tcPr/>
                </a:tc>
                <a:tc>
                  <a:txBody>
                    <a:bodyPr/>
                    <a:lstStyle/>
                    <a:p>
                      <a:r>
                        <a:rPr lang="en-US" sz="1400" dirty="0"/>
                        <a:t>Systems Change</a:t>
                      </a:r>
                    </a:p>
                  </a:txBody>
                  <a:tcPr/>
                </a:tc>
                <a:tc>
                  <a:txBody>
                    <a:bodyPr/>
                    <a:lstStyle/>
                    <a:p>
                      <a:r>
                        <a:rPr lang="en-US" sz="1400" dirty="0"/>
                        <a:t>Environmental Change</a:t>
                      </a:r>
                    </a:p>
                  </a:txBody>
                  <a:tcPr/>
                </a:tc>
                <a:extLst>
                  <a:ext uri="{0D108BD9-81ED-4DB2-BD59-A6C34878D82A}">
                    <a16:rowId xmlns:a16="http://schemas.microsoft.com/office/drawing/2014/main" val="4066921603"/>
                  </a:ext>
                </a:extLst>
              </a:tr>
              <a:tr h="951723">
                <a:tc>
                  <a:txBody>
                    <a:bodyPr/>
                    <a:lstStyle/>
                    <a:p>
                      <a:r>
                        <a:rPr lang="en-US" sz="1400" dirty="0"/>
                        <a:t>Community</a:t>
                      </a:r>
                    </a:p>
                  </a:txBody>
                  <a:tcPr/>
                </a:tc>
                <a:tc>
                  <a:txBody>
                    <a:bodyPr/>
                    <a:lstStyle/>
                    <a:p>
                      <a:r>
                        <a:rPr lang="en-US" sz="1400" dirty="0"/>
                        <a:t>Safe Routes to School – City adopts policy reducing speed limit near school in order to encourage safe-routes to school and pedestrian safety</a:t>
                      </a:r>
                    </a:p>
                  </a:txBody>
                  <a:tcPr/>
                </a:tc>
                <a:tc>
                  <a:txBody>
                    <a:bodyPr/>
                    <a:lstStyle/>
                    <a:p>
                      <a:r>
                        <a:rPr lang="en-US" sz="1400" dirty="0"/>
                        <a:t>Local Food to Retail: City procurement systems change to source only healthy food for vending machines.</a:t>
                      </a:r>
                    </a:p>
                  </a:txBody>
                  <a:tcPr/>
                </a:tc>
                <a:tc>
                  <a:txBody>
                    <a:bodyPr/>
                    <a:lstStyle/>
                    <a:p>
                      <a:r>
                        <a:rPr lang="en-US" sz="1400" dirty="0"/>
                        <a:t>Farmer’s Markets: Small- farmers markets are opened at community-based organizations and clinics in underserved areas</a:t>
                      </a:r>
                    </a:p>
                  </a:txBody>
                  <a:tcPr/>
                </a:tc>
                <a:extLst>
                  <a:ext uri="{0D108BD9-81ED-4DB2-BD59-A6C34878D82A}">
                    <a16:rowId xmlns:a16="http://schemas.microsoft.com/office/drawing/2014/main" val="509903859"/>
                  </a:ext>
                </a:extLst>
              </a:tr>
              <a:tr h="1375794">
                <a:tc>
                  <a:txBody>
                    <a:bodyPr/>
                    <a:lstStyle/>
                    <a:p>
                      <a:r>
                        <a:rPr lang="en-US" sz="1400" dirty="0"/>
                        <a:t>Worksite</a:t>
                      </a:r>
                    </a:p>
                  </a:txBody>
                  <a:tcPr/>
                </a:tc>
                <a:tc>
                  <a:txBody>
                    <a:bodyPr/>
                    <a:lstStyle/>
                    <a:p>
                      <a:r>
                        <a:rPr lang="en-US" sz="1400" dirty="0"/>
                        <a:t>Santa Clara Healthy Food Policy requires 50% of food and beverages sold in county vending machines meet specific nutrition guidelines and sets nutrition standards for county sponsored meetings and events</a:t>
                      </a:r>
                    </a:p>
                  </a:txBody>
                  <a:tcPr/>
                </a:tc>
                <a:tc>
                  <a:txBody>
                    <a:bodyPr/>
                    <a:lstStyle/>
                    <a:p>
                      <a:r>
                        <a:rPr lang="en-US" sz="1400" dirty="0"/>
                        <a:t>Reimburse Prevention: Reimburse employees for preventive health and wellness activities</a:t>
                      </a:r>
                    </a:p>
                  </a:txBody>
                  <a:tcPr/>
                </a:tc>
                <a:tc>
                  <a:txBody>
                    <a:bodyPr/>
                    <a:lstStyle/>
                    <a:p>
                      <a:r>
                        <a:rPr lang="en-US" sz="1400" dirty="0"/>
                        <a:t>Healthy Options: Healthy food options are available for employees during the workday and at all meetings</a:t>
                      </a:r>
                    </a:p>
                  </a:txBody>
                  <a:tcPr/>
                </a:tc>
                <a:extLst>
                  <a:ext uri="{0D108BD9-81ED-4DB2-BD59-A6C34878D82A}">
                    <a16:rowId xmlns:a16="http://schemas.microsoft.com/office/drawing/2014/main" val="2420092002"/>
                  </a:ext>
                </a:extLst>
              </a:tr>
              <a:tr h="914400">
                <a:tc>
                  <a:txBody>
                    <a:bodyPr/>
                    <a:lstStyle/>
                    <a:p>
                      <a:r>
                        <a:rPr lang="en-US" sz="1400" dirty="0"/>
                        <a:t>Hospital</a:t>
                      </a:r>
                    </a:p>
                  </a:txBody>
                  <a:tcPr/>
                </a:tc>
                <a:tc>
                  <a:txBody>
                    <a:bodyPr/>
                    <a:lstStyle/>
                    <a:p>
                      <a:r>
                        <a:rPr lang="en-US" sz="1400" dirty="0"/>
                        <a:t>Hospital adopts a policy and process for operation of Farmer’s Markets onsite at the County Hospital, and Other County properties</a:t>
                      </a:r>
                    </a:p>
                  </a:txBody>
                  <a:tcPr/>
                </a:tc>
                <a:tc>
                  <a:txBody>
                    <a:bodyPr/>
                    <a:lstStyle/>
                    <a:p>
                      <a:r>
                        <a:rPr lang="en-US" sz="1400" dirty="0"/>
                        <a:t>Referral Systems: Develop a referral system to help patients access further nutrition and physical activity resources</a:t>
                      </a:r>
                    </a:p>
                  </a:txBody>
                  <a:tcPr/>
                </a:tc>
                <a:tc>
                  <a:txBody>
                    <a:bodyPr/>
                    <a:lstStyle/>
                    <a:p>
                      <a:r>
                        <a:rPr lang="en-US" sz="1400" dirty="0"/>
                        <a:t>Famer’s Markets: Onsite Farmer’s Market enhances staff and community access to fresh produce.</a:t>
                      </a:r>
                    </a:p>
                  </a:txBody>
                  <a:tcPr/>
                </a:tc>
                <a:extLst>
                  <a:ext uri="{0D108BD9-81ED-4DB2-BD59-A6C34878D82A}">
                    <a16:rowId xmlns:a16="http://schemas.microsoft.com/office/drawing/2014/main" val="3573453702"/>
                  </a:ext>
                </a:extLst>
              </a:tr>
              <a:tr h="1529872">
                <a:tc>
                  <a:txBody>
                    <a:bodyPr/>
                    <a:lstStyle/>
                    <a:p>
                      <a:r>
                        <a:rPr lang="en-US" sz="1400" dirty="0"/>
                        <a:t>School</a:t>
                      </a:r>
                    </a:p>
                  </a:txBody>
                  <a:tcPr/>
                </a:tc>
                <a:tc>
                  <a:txBody>
                    <a:bodyPr/>
                    <a:lstStyle/>
                    <a:p>
                      <a:r>
                        <a:rPr lang="en-US" sz="1400" dirty="0"/>
                        <a:t>School District passes a Shared Use Policy for all campuses with PA infrastructure. </a:t>
                      </a:r>
                    </a:p>
                  </a:txBody>
                  <a:tcPr/>
                </a:tc>
                <a:tc>
                  <a:txBody>
                    <a:bodyPr/>
                    <a:lstStyle/>
                    <a:p>
                      <a:r>
                        <a:rPr lang="en-US" sz="1400" dirty="0"/>
                        <a:t>Farm to ECE:  ECE providers partner to procure providers and cooking systems to incorporate fresh, local produce and other foods into meals and integrates it with classroom-based education about healthy eating</a:t>
                      </a:r>
                    </a:p>
                  </a:txBody>
                  <a:tcPr/>
                </a:tc>
                <a:tc>
                  <a:txBody>
                    <a:bodyPr/>
                    <a:lstStyle/>
                    <a:p>
                      <a:r>
                        <a:rPr lang="en-US" sz="1400" dirty="0"/>
                        <a:t>Walking routes between schools and other everyday destinations are improved for all users (not just students). </a:t>
                      </a:r>
                    </a:p>
                  </a:txBody>
                  <a:tcPr/>
                </a:tc>
                <a:extLst>
                  <a:ext uri="{0D108BD9-81ED-4DB2-BD59-A6C34878D82A}">
                    <a16:rowId xmlns:a16="http://schemas.microsoft.com/office/drawing/2014/main" val="2172723934"/>
                  </a:ext>
                </a:extLst>
              </a:tr>
            </a:tbl>
          </a:graphicData>
        </a:graphic>
      </p:graphicFrame>
      <p:sp>
        <p:nvSpPr>
          <p:cNvPr id="4" name="TextBox 3">
            <a:extLst>
              <a:ext uri="{FF2B5EF4-FFF2-40B4-BE49-F238E27FC236}">
                <a16:creationId xmlns:a16="http://schemas.microsoft.com/office/drawing/2014/main" id="{C7AB867B-E03E-4E14-876E-742ECE8E0CC1}"/>
              </a:ext>
            </a:extLst>
          </p:cNvPr>
          <p:cNvSpPr txBox="1"/>
          <p:nvPr/>
        </p:nvSpPr>
        <p:spPr>
          <a:xfrm>
            <a:off x="335560" y="6384022"/>
            <a:ext cx="8411662" cy="369332"/>
          </a:xfrm>
          <a:prstGeom prst="rect">
            <a:avLst/>
          </a:prstGeom>
          <a:noFill/>
        </p:spPr>
        <p:txBody>
          <a:bodyPr wrap="none" rtlCol="0">
            <a:spAutoFit/>
          </a:bodyPr>
          <a:lstStyle/>
          <a:p>
            <a:r>
              <a:rPr lang="en-US" dirty="0"/>
              <a:t>Source: </a:t>
            </a:r>
            <a:r>
              <a:rPr lang="en-US" dirty="0">
                <a:hlinkClick r:id="rId2"/>
              </a:rPr>
              <a:t>http://eatbettermovemore.org/sa/policies/search_results.php?s_Search=nutrition</a:t>
            </a:r>
            <a:endParaRPr lang="en-US" dirty="0"/>
          </a:p>
        </p:txBody>
      </p:sp>
    </p:spTree>
    <p:extLst>
      <p:ext uri="{BB962C8B-B14F-4D97-AF65-F5344CB8AC3E}">
        <p14:creationId xmlns:p14="http://schemas.microsoft.com/office/powerpoint/2010/main" val="126258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F7BF0-E5E0-4A22-A94B-457887F4234D}"/>
              </a:ext>
            </a:extLst>
          </p:cNvPr>
          <p:cNvSpPr>
            <a:spLocks noGrp="1"/>
          </p:cNvSpPr>
          <p:nvPr>
            <p:ph idx="1"/>
          </p:nvPr>
        </p:nvSpPr>
        <p:spPr/>
        <p:txBody>
          <a:bodyPr/>
          <a:lstStyle/>
          <a:p>
            <a:r>
              <a:rPr lang="en-US" dirty="0"/>
              <a:t>At the end of the day, an effective PSE approach should seek to reach populations and uncover strategies for impact that are sustainable.</a:t>
            </a:r>
          </a:p>
        </p:txBody>
      </p:sp>
      <p:pic>
        <p:nvPicPr>
          <p:cNvPr id="4" name="Picture 3" descr="A close up of a logo&#10;&#10;Description automatically generated">
            <a:extLst>
              <a:ext uri="{FF2B5EF4-FFF2-40B4-BE49-F238E27FC236}">
                <a16:creationId xmlns:a16="http://schemas.microsoft.com/office/drawing/2014/main" id="{D5BF4900-558D-491B-BB6A-0AD8E6FC3F5A}"/>
              </a:ext>
            </a:extLst>
          </p:cNvPr>
          <p:cNvPicPr>
            <a:picLocks noChangeAspect="1"/>
          </p:cNvPicPr>
          <p:nvPr/>
        </p:nvPicPr>
        <p:blipFill>
          <a:blip r:embed="rId2"/>
          <a:stretch>
            <a:fillRect/>
          </a:stretch>
        </p:blipFill>
        <p:spPr>
          <a:xfrm>
            <a:off x="11054854" y="5605873"/>
            <a:ext cx="728144" cy="339315"/>
          </a:xfrm>
          <a:prstGeom prst="rect">
            <a:avLst/>
          </a:prstGeom>
        </p:spPr>
      </p:pic>
    </p:spTree>
    <p:extLst>
      <p:ext uri="{BB962C8B-B14F-4D97-AF65-F5344CB8AC3E}">
        <p14:creationId xmlns:p14="http://schemas.microsoft.com/office/powerpoint/2010/main" val="175191325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759</Words>
  <Application>Microsoft Office PowerPoint</Application>
  <PresentationFormat>Widescreen</PresentationFormat>
  <Paragraphs>60</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Gallery</vt:lpstr>
      <vt:lpstr>Policy, Systems, &amp; environmental changes</vt:lpstr>
      <vt:lpstr>What is pse?</vt:lpstr>
      <vt:lpstr>PowerPoint Presentation</vt:lpstr>
      <vt:lpstr>What are the advantages of using pse?</vt:lpstr>
      <vt:lpstr>Event/program vs. pse change</vt:lpstr>
      <vt:lpstr>Examples of pse change in different settings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Systems, &amp; environmental changes</dc:title>
  <dc:creator>Valeria L. Jauregui</dc:creator>
  <cp:lastModifiedBy>Valeria L. Jauregui</cp:lastModifiedBy>
  <cp:revision>45</cp:revision>
  <cp:lastPrinted>2019-08-13T20:38:59Z</cp:lastPrinted>
  <dcterms:created xsi:type="dcterms:W3CDTF">2019-08-08T16:21:02Z</dcterms:created>
  <dcterms:modified xsi:type="dcterms:W3CDTF">2021-05-17T18:01:45Z</dcterms:modified>
</cp:coreProperties>
</file>